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6858000" cx="12192000"/>
  <p:notesSz cx="6858000" cy="9144000"/>
  <p:embeddedFontLst>
    <p:embeddedFont>
      <p:font typeface="Proxima Nova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roximaNova-bold.fntdata"/><Relationship Id="rId83" Type="http://schemas.openxmlformats.org/officeDocument/2006/relationships/font" Target="fonts/ProximaNova-regular.fntdata"/><Relationship Id="rId42" Type="http://schemas.openxmlformats.org/officeDocument/2006/relationships/slide" Target="slides/slide36.xml"/><Relationship Id="rId86" Type="http://schemas.openxmlformats.org/officeDocument/2006/relationships/font" Target="fonts/ProximaNova-boldItalic.fntdata"/><Relationship Id="rId41" Type="http://schemas.openxmlformats.org/officeDocument/2006/relationships/slide" Target="slides/slide35.xml"/><Relationship Id="rId85" Type="http://schemas.openxmlformats.org/officeDocument/2006/relationships/font" Target="fonts/ProximaNova-italic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.redirectingat.com/?id=74679X1524629&amp;sref=https%3A%2F%2Fwww.buzzfeed.com%2Fannaborges%2F17-dicas-geniais-para-lidar-com-a-sindrome-do-impo&amp;url=http%3A%2F%2Fwww.apa.org%2Fgradpsych%2F2013%2F11%2Ffraud.aspx&amp;xcust=4153788%7CBFLITE&amp;xs=1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.redirectingat.com/?id=74679X1524629&amp;sref=https%3A%2F%2Fwww.buzzfeed.com%2Fannaborges%2F17-dicas-geniais-para-lidar-com-a-sindrome-do-impo&amp;url=http%3A%2F%2Fwww.apa.org%2Fgradpsych%2F2013%2F11%2Ffraud.aspx&amp;xcust=4153788%7CBFLITE&amp;xs=1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.redirectingat.com/?id=74679X1524629&amp;sref=https%3A%2F%2Fwww.buzzfeed.com%2Fannaborges%2F17-dicas-geniais-para-lidar-com-a-sindrome-do-impo&amp;url=http%3A%2F%2Fwww.apa.org%2Fgradpsych%2F2013%2F11%2Ffraud.aspx&amp;xcust=4153788%7CBFLITE&amp;xs=1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639"/>
            <a:ext cx="5485319" cy="3599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pt-BR" sz="1300" u="sng">
                <a:solidFill>
                  <a:srgbClr val="0F65EF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A Síndrome Impostor</a:t>
            </a:r>
            <a:r>
              <a:rPr lang="pt-BR" sz="13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é como os especialistas normalmente se referem à crença persistente de que você chegou ao ponto onde você está não através de suas próprias habilidades ou trabalho duro, mas tendo sorte e basicamente enganando as pessoas para que elas pensassem que você é melhor do que você é.</a:t>
            </a:r>
          </a:p>
        </p:txBody>
      </p:sp>
      <p:sp>
        <p:nvSpPr>
          <p:cNvPr id="212" name="Shape 212"/>
          <p:cNvSpPr/>
          <p:nvPr/>
        </p:nvSpPr>
        <p:spPr>
          <a:xfrm>
            <a:off x="3884760" y="8685360"/>
            <a:ext cx="2970719" cy="45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400639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pt-BR" sz="1300" u="sng">
                <a:solidFill>
                  <a:srgbClr val="0F65EF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A Síndrome Impostor</a:t>
            </a:r>
            <a:r>
              <a:rPr lang="pt-BR" sz="13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é como os especialistas normalmente se referem à crença persistente de que você chegou ao ponto onde você está não através de suas próprias habilidades ou trabalho duro, mas tendo sorte e basicamente enganando as pessoas para que elas pensassem que você é melhor do que você é.</a:t>
            </a:r>
          </a:p>
        </p:txBody>
      </p:sp>
      <p:sp>
        <p:nvSpPr>
          <p:cNvPr id="225" name="Shape 225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639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pt-BR" sz="1300" u="sng">
                <a:solidFill>
                  <a:srgbClr val="0F65EF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A Síndrome Impostor</a:t>
            </a:r>
            <a:r>
              <a:rPr lang="pt-BR" sz="13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 é como os especialistas normalmente se referem à crença persistente de que você chegou ao ponto onde você está não através de suas próprias habilidades ou trabalho duro, mas tendo sorte e basicamente enganando as pessoas para que elas pensassem que você é melhor do que você é.</a:t>
            </a:r>
          </a:p>
        </p:txBody>
      </p:sp>
      <p:sp>
        <p:nvSpPr>
          <p:cNvPr id="238" name="Shape 238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400639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pt-BR" sz="1300">
                <a:latin typeface="Proxima Nova"/>
                <a:ea typeface="Proxima Nova"/>
                <a:cs typeface="Proxima Nova"/>
                <a:sym typeface="Proxima Nova"/>
              </a:rPr>
              <a:t>Exemplo do ponto e vírgula.</a:t>
            </a:r>
          </a:p>
        </p:txBody>
      </p:sp>
      <p:sp>
        <p:nvSpPr>
          <p:cNvPr id="251" name="Shape 251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639"/>
            <a:ext cx="5485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pt-BR" sz="1300">
                <a:latin typeface="Proxima Nova"/>
                <a:ea typeface="Proxima Nova"/>
                <a:cs typeface="Proxima Nova"/>
                <a:sym typeface="Proxima Nova"/>
              </a:rPr>
              <a:t>Exemplo do ponto e vírgula.</a:t>
            </a:r>
          </a:p>
        </p:txBody>
      </p:sp>
      <p:sp>
        <p:nvSpPr>
          <p:cNvPr id="264" name="Shape 264"/>
          <p:cNvSpPr/>
          <p:nvPr/>
        </p:nvSpPr>
        <p:spPr>
          <a:xfrm>
            <a:off x="3884760" y="8685360"/>
            <a:ext cx="2970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400639"/>
            <a:ext cx="5485319" cy="3599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3884760" y="8685360"/>
            <a:ext cx="2970719" cy="45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379" name="Shape 3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457" name="Shape 4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400639"/>
            <a:ext cx="5485319" cy="3599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3884760" y="8685360"/>
            <a:ext cx="2970719" cy="45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Aprensentou o GIF com controle de checkbox e clique</a:t>
            </a:r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ABRIR O PDF!</a:t>
            </a:r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400639"/>
            <a:ext cx="5485319" cy="3599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3884760" y="8685360"/>
            <a:ext cx="2970719" cy="45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09479" y="160452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subTitle"/>
          </p:nvPr>
        </p:nvSpPr>
        <p:spPr>
          <a:xfrm>
            <a:off x="838079" y="1122479"/>
            <a:ext cx="10514519" cy="11063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 txBox="1"/>
          <p:nvPr>
            <p:ph idx="4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09479" y="160452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4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subTitle"/>
          </p:nvPr>
        </p:nvSpPr>
        <p:spPr>
          <a:xfrm>
            <a:off x="838079" y="1122479"/>
            <a:ext cx="10514519" cy="11063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3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09479" y="160452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609479" y="3682080"/>
            <a:ext cx="1097208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6231960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6231960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6" name="Shape 146"/>
          <p:cNvSpPr txBox="1"/>
          <p:nvPr>
            <p:ph idx="4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239" y="1604159"/>
            <a:ext cx="4984199" cy="3976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09479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subTitle"/>
          </p:nvPr>
        </p:nvSpPr>
        <p:spPr>
          <a:xfrm>
            <a:off x="838079" y="1122479"/>
            <a:ext cx="10514519" cy="11063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09479" y="160452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09479" y="3682080"/>
            <a:ext cx="535427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31960" y="1604520"/>
            <a:ext cx="5354279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079" y="1122479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9479" y="1604520"/>
            <a:ext cx="10972080" cy="39769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479" y="273600"/>
            <a:ext cx="10972440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09479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1149479"/>
            <a:ext cx="12191040" cy="5707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79" y="273600"/>
            <a:ext cx="10972440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09479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hyperlink" Target="http://missaopessoal.com.br" TargetMode="External"/><Relationship Id="rId5" Type="http://schemas.openxmlformats.org/officeDocument/2006/relationships/hyperlink" Target="http://carlohcs.com.b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383840" y="5892839"/>
            <a:ext cx="942768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pt-BR" sz="20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Carlos Henrique @ co:lab – </a:t>
            </a:r>
            <a:r>
              <a:rPr b="1" lang="pt-BR" sz="2000">
                <a:solidFill>
                  <a:srgbClr val="E46C0A"/>
                </a:solidFill>
              </a:rPr>
              <a:t>Agosto</a:t>
            </a:r>
            <a:r>
              <a:rPr b="1" i="0" lang="pt-BR" sz="20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t-BR" sz="1800" u="none" cap="none" strike="noStrike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158" name="Shape 158"/>
          <p:cNvSpPr/>
          <p:nvPr/>
        </p:nvSpPr>
        <p:spPr>
          <a:xfrm>
            <a:off x="0" y="3429000"/>
            <a:ext cx="12190680" cy="699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pt-BR" sz="4000"/>
              <a:t>HTML 5 e suas mágicas: API'S que você provavelmente não sabia que existiam.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838079" y="365039"/>
            <a:ext cx="10514519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>
                <a:solidFill>
                  <a:srgbClr val="C00000"/>
                </a:solidFill>
              </a:rPr>
              <a:t>HTML 5 - 2010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75" y="1139639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2011</a:t>
            </a:r>
          </a:p>
        </p:txBody>
      </p:sp>
      <p:sp>
        <p:nvSpPr>
          <p:cNvPr id="222" name="Shape 222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>
                <a:solidFill>
                  <a:srgbClr val="C00000"/>
                </a:solidFill>
              </a:rPr>
              <a:t>HTML 5 - 2011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250" y="1139639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2012</a:t>
            </a:r>
          </a:p>
        </p:txBody>
      </p:sp>
      <p:sp>
        <p:nvSpPr>
          <p:cNvPr id="235" name="Shape 235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HTML 5 - 2012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75" y="1189239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2013</a:t>
            </a:r>
          </a:p>
        </p:txBody>
      </p:sp>
      <p:sp>
        <p:nvSpPr>
          <p:cNvPr id="248" name="Shape 248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HTML 5 - 2013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75" y="1210939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2014</a:t>
            </a:r>
          </a:p>
        </p:txBody>
      </p:sp>
      <p:sp>
        <p:nvSpPr>
          <p:cNvPr id="261" name="Shape 261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HTML 5 - 2014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75" y="1258464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1175"/>
            <a:ext cx="12192000" cy="56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831959" y="1709640"/>
            <a:ext cx="10514519" cy="2851559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pt-BR" sz="4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838079" y="365039"/>
            <a:ext cx="10514519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>
                <a:solidFill>
                  <a:srgbClr val="C00000"/>
                </a:solidFill>
              </a:rPr>
              <a:t>NOW WHAT??!!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250"/>
            <a:ext cx="12192000" cy="58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Page visibility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Page visibility</a:t>
            </a:r>
          </a:p>
        </p:txBody>
      </p:sp>
      <p:sp>
        <p:nvSpPr>
          <p:cNvPr id="291" name="Shape 291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Provê uma API que checa se a aba atual está visível ou não no navegador.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Page visibility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700"/>
            <a:ext cx="12191999" cy="57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Page visibility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250"/>
            <a:ext cx="12191999" cy="58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Performance Web além do carregamento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838079" y="3602160"/>
            <a:ext cx="10514519" cy="1654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Web share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Web share</a:t>
            </a:r>
          </a:p>
        </p:txBody>
      </p:sp>
      <p:sp>
        <p:nvSpPr>
          <p:cNvPr id="331" name="Shape 331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Permite que um site compartilhe algo para um determinado destino. Pode ser um serviço de sistema, um aplicativo ou outro site.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838079" y="365039"/>
            <a:ext cx="10514519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i="0" lang="pt-BR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1120" y="2305080"/>
            <a:ext cx="2743920" cy="2742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400319" y="1857240"/>
            <a:ext cx="10514519" cy="238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Henrique</a:t>
            </a:r>
            <a:br>
              <a:rPr b="0" i="0" lang="pt-B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@carlohcs</a:t>
            </a:r>
            <a:br>
              <a:rPr b="0" i="0" lang="pt-BR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co:lab (compartilhar + colaborar &lt;3)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Pessoal: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http://missaopessoal.com.br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http://carlohcs.com.br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UOL:</a:t>
            </a:r>
            <a:br>
              <a:rPr b="0" i="0" lang="pt-BR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Uol Música Deezer, Zero, Uol Bootstrap, Eye Catcher, Conta UOL Box...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Web share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650"/>
            <a:ext cx="12191999" cy="5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Web share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250"/>
            <a:ext cx="12191999" cy="58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Online state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Online state</a:t>
            </a:r>
          </a:p>
        </p:txBody>
      </p:sp>
      <p:sp>
        <p:nvSpPr>
          <p:cNvPr id="364" name="Shape 364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Expõe o estado atual de disponibilidade da rede.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Online state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600"/>
            <a:ext cx="12191999" cy="5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Online state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750"/>
            <a:ext cx="12191999" cy="5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Online state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650"/>
            <a:ext cx="12191999" cy="57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831959" y="1709640"/>
            <a:ext cx="10514519" cy="2851559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HTML 5</a:t>
            </a:r>
          </a:p>
        </p:txBody>
      </p:sp>
      <p:sp>
        <p:nvSpPr>
          <p:cNvPr id="177" name="Shape 177"/>
          <p:cNvSpPr/>
          <p:nvPr/>
        </p:nvSpPr>
        <p:spPr>
          <a:xfrm>
            <a:off x="831959" y="4589639"/>
            <a:ext cx="10514519" cy="149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Device orientation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Device orientation</a:t>
            </a:r>
          </a:p>
        </p:txBody>
      </p:sp>
      <p:sp>
        <p:nvSpPr>
          <p:cNvPr id="403" name="Shape 403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Expõe as coordenadas de orientação física de um dispositivo.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Online state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375"/>
            <a:ext cx="12191999" cy="56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Device orientation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4550"/>
            <a:ext cx="12191999" cy="5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Vibration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Vibration</a:t>
            </a:r>
          </a:p>
        </p:txBody>
      </p:sp>
      <p:sp>
        <p:nvSpPr>
          <p:cNvPr id="436" name="Shape 436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Provê acesso ao hardware de vibração de dispositivo móveis.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Vibration</a:t>
            </a:r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950"/>
            <a:ext cx="12191999" cy="57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2008</a:t>
            </a:r>
          </a:p>
        </p:txBody>
      </p:sp>
      <p:sp>
        <p:nvSpPr>
          <p:cNvPr id="183" name="Shape 183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Vibration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750"/>
            <a:ext cx="12191999" cy="5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Vibration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725"/>
            <a:ext cx="12191999" cy="57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Ambient light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Ambient light</a:t>
            </a:r>
          </a:p>
        </p:txBody>
      </p:sp>
      <p:sp>
        <p:nvSpPr>
          <p:cNvPr id="480" name="Shape 480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Expõe dados do sensor que capta a intensidade de luz de um ambiente.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Ambient light</a:t>
            </a:r>
          </a:p>
        </p:txBody>
      </p:sp>
      <p:pic>
        <p:nvPicPr>
          <p:cNvPr id="486" name="Shape 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650"/>
            <a:ext cx="12191999" cy="5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Ambient light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1725"/>
            <a:ext cx="12191999" cy="57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838079" y="365039"/>
            <a:ext cx="10514519" cy="46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HTML 5 - 2008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675" y="1139639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>
                <a:solidFill>
                  <a:srgbClr val="C00000"/>
                </a:solidFill>
              </a:rPr>
              <a:t>Battery status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Battery status</a:t>
            </a:r>
          </a:p>
        </p:txBody>
      </p:sp>
      <p:sp>
        <p:nvSpPr>
          <p:cNvPr id="523" name="Shape 523"/>
          <p:cNvSpPr/>
          <p:nvPr/>
        </p:nvSpPr>
        <p:spPr>
          <a:xfrm>
            <a:off x="838079" y="1476359"/>
            <a:ext cx="98442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3600"/>
              <a:t>Permite que uma página web acesse informações sobre a bateria de um dispositivo.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Battery status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1150"/>
            <a:ext cx="12191999" cy="56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pt-BR" sz="2400">
                <a:solidFill>
                  <a:srgbClr val="C00000"/>
                </a:solidFill>
              </a:rPr>
              <a:t>Battery status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3600"/>
            <a:ext cx="12191999" cy="5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Onde usar?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020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2009</a:t>
            </a:r>
          </a:p>
        </p:txBody>
      </p:sp>
      <p:sp>
        <p:nvSpPr>
          <p:cNvPr id="196" name="Shape 196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Ao futuro e além...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/>
        </p:nvSpPr>
        <p:spPr>
          <a:xfrm>
            <a:off x="838075" y="1122472"/>
            <a:ext cx="10514400" cy="371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lvl="0" rtl="0">
              <a:lnSpc>
                <a:spcPct val="115000"/>
              </a:lnSpc>
              <a:spcBef>
                <a:spcPts val="400"/>
              </a:spcBef>
              <a:spcAft>
                <a:spcPts val="200"/>
              </a:spcAft>
              <a:buSzPct val="30555"/>
              <a:buNone/>
            </a:pPr>
            <a:r>
              <a:rPr lang="pt-BR" sz="3600">
                <a:solidFill>
                  <a:schemeClr val="dk1"/>
                </a:solidFill>
              </a:rPr>
              <a:t>Ao futuro e além...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7676450" y="2032000"/>
            <a:ext cx="4206600" cy="3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pt-BR" sz="3000"/>
              <a:t>Shape detection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pt-BR" sz="3000"/>
              <a:t>Web VR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pt-BR" sz="3000"/>
              <a:t>Web assembly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pt-BR" sz="3000"/>
              <a:t>Gamepad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pt-BR" sz="3000"/>
              <a:t>...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0206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6950"/>
            <a:ext cx="12192000" cy="69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838075" y="1122473"/>
            <a:ext cx="105144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77" name="Shape 577"/>
          <p:cNvSpPr/>
          <p:nvPr/>
        </p:nvSpPr>
        <p:spPr>
          <a:xfrm>
            <a:off x="838017" y="4871235"/>
            <a:ext cx="10514400" cy="16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magic.gif"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1224642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/>
              <a:t>Para finalizar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3000">
                <a:latin typeface="Verdana"/>
                <a:ea typeface="Verdana"/>
                <a:cs typeface="Verdana"/>
                <a:sym typeface="Verdana"/>
              </a:rPr>
              <a:t>O que andamos desenvolvendo com JavaScript/qualquer linguagem de programação, que tem impactado a vida das pessoas?</a:t>
            </a:r>
          </a:p>
        </p:txBody>
      </p:sp>
      <p:sp>
        <p:nvSpPr>
          <p:cNvPr id="584" name="Shape 584"/>
          <p:cNvSpPr/>
          <p:nvPr/>
        </p:nvSpPr>
        <p:spPr>
          <a:xfrm>
            <a:off x="838079" y="3602160"/>
            <a:ext cx="10514400" cy="16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838075" y="1122472"/>
            <a:ext cx="10514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pt-BR" sz="4800"/>
              <a:t>Obrigado ;)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3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838079" y="365039"/>
            <a:ext cx="105144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pt-BR" sz="2400">
                <a:solidFill>
                  <a:srgbClr val="C00000"/>
                </a:solidFill>
              </a:rPr>
              <a:t>HTML 5 - 2009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800" y="1189264"/>
            <a:ext cx="9010042" cy="571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000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831959" y="1709640"/>
            <a:ext cx="105144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pt-BR" sz="4800"/>
              <a:t>2010</a:t>
            </a:r>
          </a:p>
        </p:txBody>
      </p:sp>
      <p:sp>
        <p:nvSpPr>
          <p:cNvPr id="209" name="Shape 209"/>
          <p:cNvSpPr/>
          <p:nvPr/>
        </p:nvSpPr>
        <p:spPr>
          <a:xfrm>
            <a:off x="831959" y="4589639"/>
            <a:ext cx="10514400" cy="1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